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370" r:id="rId2"/>
    <p:sldId id="371" r:id="rId3"/>
    <p:sldId id="408" r:id="rId4"/>
    <p:sldId id="405" r:id="rId5"/>
    <p:sldId id="409" r:id="rId6"/>
    <p:sldId id="406" r:id="rId7"/>
    <p:sldId id="352" r:id="rId8"/>
    <p:sldId id="397" r:id="rId9"/>
    <p:sldId id="411" r:id="rId10"/>
    <p:sldId id="414" r:id="rId11"/>
    <p:sldId id="396" r:id="rId12"/>
    <p:sldId id="374" r:id="rId13"/>
    <p:sldId id="415" r:id="rId14"/>
    <p:sldId id="410" r:id="rId15"/>
    <p:sldId id="401" r:id="rId16"/>
    <p:sldId id="402" r:id="rId17"/>
    <p:sldId id="403" r:id="rId18"/>
    <p:sldId id="404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2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52" autoAdjust="0"/>
    <p:restoredTop sz="79827"/>
  </p:normalViewPr>
  <p:slideViewPr>
    <p:cSldViewPr snapToGrid="0">
      <p:cViewPr varScale="1">
        <p:scale>
          <a:sx n="103" d="100"/>
          <a:sy n="103" d="100"/>
        </p:scale>
        <p:origin x="13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C10B9-8EE3-444B-B2AB-95EA0D84E8E8}" type="datetimeFigureOut">
              <a:rPr lang="ko-KR" altLang="en-US" smtClean="0"/>
              <a:t>2021. 9. 12.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5F4252-6FC8-4493-A3EE-AD2B29A01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663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가지고 있는 데이터는 </a:t>
            </a:r>
            <a:r>
              <a:rPr lang="en-US" altLang="ko-KR" dirty="0"/>
              <a:t>stage</a:t>
            </a:r>
            <a:r>
              <a:rPr lang="ko-KR" altLang="en-US" dirty="0"/>
              <a:t>구분이 없다</a:t>
            </a:r>
            <a:r>
              <a:rPr lang="en-US" altLang="ko-KR" dirty="0"/>
              <a:t>.</a:t>
            </a:r>
          </a:p>
          <a:p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total of 54 proteins, or 68 peptides, were validated in a large clinical sample [n=1008; 349 normal, 109 pancreatic benign diseases, 149 other cancer (thyroid, breast, and colorectal cancer), and 401 pancreatic cancer] by MRM analysis and ELISA [n=1002; 348 normal, 109 pancreatic benign diseases, 149 other cancer (thyroid, breast, and colorectal cancer), and 396 pancreatic cancer]. The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multimarker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panel was ultimately constructed by statistical analysis and supporting vector machine (SVM) method.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Elisa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진행한듯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3309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485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929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893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가지고 있는 데이터는 </a:t>
            </a:r>
            <a:r>
              <a:rPr lang="en-US" altLang="ko-KR" dirty="0"/>
              <a:t>stage</a:t>
            </a:r>
            <a:r>
              <a:rPr lang="ko-KR" altLang="en-US" dirty="0"/>
              <a:t>구분이 없다</a:t>
            </a:r>
            <a:r>
              <a:rPr lang="en-US" altLang="ko-KR" dirty="0"/>
              <a:t>.</a:t>
            </a:r>
          </a:p>
          <a:p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total of 54 proteins, or 68 peptides, were validated in a large clinical sample [n=1008; 349 normal, 109 pancreatic benign diseases, 149 other cancer (thyroid, breast, and colorectal cancer), and 401 pancreatic cancer] by MRM analysis and ELISA [n=1002; 348 normal, 109 pancreatic benign diseases, 149 other cancer (thyroid, breast, and colorectal cancer), and 396 pancreatic cancer]. The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multimarker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panel was ultimately constructed by statistical analysis and supporting vector machine (SVM) method.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Elisa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진행한듯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276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가지고 있는 데이터는 </a:t>
            </a:r>
            <a:r>
              <a:rPr lang="en-US" altLang="ko-KR" dirty="0"/>
              <a:t>stage</a:t>
            </a:r>
            <a:r>
              <a:rPr lang="ko-KR" altLang="en-US" dirty="0"/>
              <a:t>구분이 없다</a:t>
            </a:r>
            <a:r>
              <a:rPr lang="en-US" altLang="ko-KR" dirty="0"/>
              <a:t>.</a:t>
            </a:r>
          </a:p>
          <a:p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total of 54 proteins, or 68 peptides, were validated in a large clinical sample [n=1008; 349 normal, 109 pancreatic benign diseases, 149 other cancer (thyroid, breast, and colorectal cancer), and 401 pancreatic cancer] by MRM analysis and ELISA [n=1002; 348 normal, 109 pancreatic benign diseases, 149 other cancer (thyroid, breast, and colorectal cancer), and 396 pancreatic cancer]. The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multimarker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panel was ultimately constructed by statistical analysis and supporting vector machine (SVM) method.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Elisa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진행한듯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56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435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779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positive predictive value (PPV) of the triple-marker panel was calculated by PPV=(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Sensitivity×P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(D))/ (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Sensitivity×P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(D)+(1-Specificity)(1-P(D))), where P(D) is the prevalence of pancreatic cancer patients in Korea.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comparisons were Control vs. PDAC, Control vs. PDAC Stage I &amp; II, Other Cancer vs. PDAC, Pancreatic Benign vs. PDAC, and Control vs. PDAC with a normal range of CA19-9.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% in the parentheses represents an increase (up arrow) or decrease (down arrow) compared with CA19-9. </a:t>
            </a:r>
            <a:endParaRPr lang="en" altLang="ko-Kore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470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valx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(S)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prediction for feature values in set S that are marginalized over features that are not included in set S: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273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valx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(S)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prediction for feature values in set S that are marginalized over features that are not included in set S: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022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561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9065B4-F6CB-4379-9B4B-4BC7BA3613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BAAB90-087A-4ABF-AB0B-6C09018D4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2BD70D-E290-4D6A-B46C-0A12E0A60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2021. 9. 12.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00DAB4-7AED-4614-9D88-1DC9E0186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831368-F231-4CE5-94B0-AAD36E6AB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8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1B09DC-3C72-4ADC-BEA2-2D114AD48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26ABD7-EE19-4A22-9DA1-3B41E15E2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53B140-285D-4F87-AD41-C36D7B3DF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2021. 9. 12.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6BE12C-EA9D-4A52-A29D-787ACB48E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0F86D0-83D2-472D-9E9B-23973994C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930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AD9FB9-E664-4F2F-9D7D-D17394BB7A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C8D9DE-8563-4033-84CD-D4696229C3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5E3017-2EB8-41E9-A4DF-1FD0AD909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2021. 9. 12.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07460D-A127-4A85-9A1B-9BE5CCB34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71A24F-FDEF-439F-913D-F41254602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681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D7203F-A7B5-47B6-B7E0-8971A3CAD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FD344B-FC9A-4ED2-88A7-8B3A16380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D42E8E-F7B5-4081-88C7-3AA3E936B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2021. 9. 12.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A754E9-901B-4348-924A-493A2B351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8F6C17-91C0-45A0-88DB-81B070171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523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B637B6-F732-4C0E-961A-6F253925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450A6B-C9AB-4B60-A6C9-24FE101BB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3CD066-FC6A-4475-B64E-969501E71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2021. 9. 12.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EB234F-5E73-4782-B32F-178A799A9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72B7DC-C982-447D-974D-96F08B3F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837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41095E-0E0D-449B-A916-C78DF82B2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23BFE1-BB25-4223-998B-51D3CB33C7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072903-A11A-4994-8D17-D5344D70C5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792E74-209C-4FAB-89EA-A8DD4031F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2021. 9. 12.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07A5F8-F92B-4D9F-9A12-7309EF5FD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3133DB-75A3-4E49-A409-92B9AB0D4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109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E57C4C-5E39-41D0-A25F-C065DAFCB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325651-2FAE-4783-8638-510648FEF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8792E3-D6D5-48DD-B039-7E12F63F4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E55CB3-9531-48DA-8A89-EB2BEC0DCD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ABED485-B07E-48B6-BCCA-88F079C599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6511195-52BB-4E64-8D3B-3DF0807D1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2021. 9. 12.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ED2565F-6208-4FDA-B749-D79BD60FD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94927AF-E4C4-443B-A855-794347DD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085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140607-7DDB-4132-BA3D-8BDF3D304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7F4E877-4913-425C-A154-C65E97679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2021. 9. 12.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F70B53-4DFF-45CE-B7FF-9AAC298F7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562375-8B78-46CD-9F03-8BA6022D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102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7925F0F-B391-45EB-AA26-07C968D2B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2021. 9. 12.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786449B-CAFC-412D-8F8A-3B7C7D226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5AB2A9-95C6-4DB2-9E69-D4B380D81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906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874A8-735D-4108-AD77-7ECEA2AC2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7EAAC3-3BBD-4762-9AB0-1E18E41AF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41F2FE-773A-4DAE-AD34-79D6C8D683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6C4F0F-1E64-4F0E-88E9-FE7D2EE8B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2021. 9. 12.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8A1126-B9C7-48E0-9F7D-795A65DEC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FFD567-15E2-4DE0-B847-FD6C0FD3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12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CD7D18-26F6-44B3-A451-F008A5C46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30FC458-4A8A-4F1F-9403-E5A30EBF28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451987-3593-494F-A507-2DE08AA53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BD83CD-AA4A-400C-B2D8-A70ADE455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2021. 9. 12.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BE5BE3-FF00-436C-A1E5-662F837D7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DB01BD-D32F-42BA-BB95-E0F96651A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853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D409EA-C455-4FC5-9DD3-EA704E75C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8E4ABF-89E9-4974-8788-2731EA49A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FBCF0F-4DB4-41F5-BF6B-D54FDD91FA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43B47-BFBB-4B65-9349-DAC397F5F225}" type="datetimeFigureOut">
              <a:rPr lang="ko-KR" altLang="en-US" smtClean="0"/>
              <a:t>2021. 9. 12.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F3D937-094B-4378-BE64-99E3EEF56E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C133B2-6B62-4D27-86C8-5E26935B9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834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941991" y="3028426"/>
            <a:ext cx="6240693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b="1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MRM</a:t>
            </a:r>
            <a:r>
              <a:rPr lang="ko-KR" altLang="en-US" sz="2667" b="1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667" b="1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Deep Learning Analysis</a:t>
            </a:r>
            <a:endParaRPr lang="ko-KR" altLang="en-US" sz="2667" b="1" dirty="0">
              <a:ln>
                <a:solidFill>
                  <a:schemeClr val="tx1">
                    <a:lumMod val="85000"/>
                    <a:lumOff val="15000"/>
                    <a:alpha val="5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07097" y="2488775"/>
            <a:ext cx="3985180" cy="5334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600623" y="2488775"/>
            <a:ext cx="2323611" cy="53348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직각 삼각형 11"/>
          <p:cNvSpPr/>
          <p:nvPr/>
        </p:nvSpPr>
        <p:spPr>
          <a:xfrm>
            <a:off x="5299978" y="2488775"/>
            <a:ext cx="577007" cy="53348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3" name="직각 삼각형 12"/>
          <p:cNvSpPr/>
          <p:nvPr/>
        </p:nvSpPr>
        <p:spPr>
          <a:xfrm rot="16200000" flipH="1">
            <a:off x="5372065" y="2451352"/>
            <a:ext cx="532481" cy="609325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503712" y="3525011"/>
            <a:ext cx="5088565" cy="6095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11824" y="3676770"/>
            <a:ext cx="3168352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33" spc="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최정인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77626" y="2545233"/>
            <a:ext cx="283338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33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BIBS</a:t>
            </a:r>
            <a:endParaRPr lang="ko-KR" altLang="en-US" sz="2133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929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698B98-59E8-FE41-A45A-DD72A4594EC1}"/>
              </a:ext>
            </a:extLst>
          </p:cNvPr>
          <p:cNvSpPr txBox="1"/>
          <p:nvPr/>
        </p:nvSpPr>
        <p:spPr>
          <a:xfrm>
            <a:off x="9072332" y="280239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Analysis Overview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4C5B185-9956-1F46-B6DC-65D9E9DE22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542"/>
          <a:stretch/>
        </p:blipFill>
        <p:spPr>
          <a:xfrm>
            <a:off x="2487977" y="1233267"/>
            <a:ext cx="7831775" cy="33200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DC60A04-E255-1A46-BC40-746BDFAC9F40}"/>
              </a:ext>
            </a:extLst>
          </p:cNvPr>
          <p:cNvSpPr txBox="1"/>
          <p:nvPr/>
        </p:nvSpPr>
        <p:spPr>
          <a:xfrm>
            <a:off x="1933091" y="2320138"/>
            <a:ext cx="11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FF0000"/>
                </a:solidFill>
              </a:rPr>
              <a:t>Test 1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CD06BD-82E9-504E-A767-0970CABF54B0}"/>
              </a:ext>
            </a:extLst>
          </p:cNvPr>
          <p:cNvSpPr txBox="1"/>
          <p:nvPr/>
        </p:nvSpPr>
        <p:spPr>
          <a:xfrm>
            <a:off x="1933091" y="3234538"/>
            <a:ext cx="11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FF0000"/>
                </a:solidFill>
              </a:rPr>
              <a:t>Test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2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17F04C-72EE-334D-B8DD-759FA3784B01}"/>
              </a:ext>
            </a:extLst>
          </p:cNvPr>
          <p:cNvSpPr txBox="1"/>
          <p:nvPr/>
        </p:nvSpPr>
        <p:spPr>
          <a:xfrm>
            <a:off x="1933091" y="3684008"/>
            <a:ext cx="11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FF0000"/>
                </a:solidFill>
              </a:rPr>
              <a:t>Test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3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EC53916-0A0F-994D-8203-860A5A434C9A}"/>
              </a:ext>
            </a:extLst>
          </p:cNvPr>
          <p:cNvSpPr txBox="1"/>
          <p:nvPr/>
        </p:nvSpPr>
        <p:spPr>
          <a:xfrm>
            <a:off x="1933091" y="4124391"/>
            <a:ext cx="11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FF0000"/>
                </a:solidFill>
              </a:rPr>
              <a:t>Test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4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F287761-1EFE-6643-815F-CCED19058856}"/>
                  </a:ext>
                </a:extLst>
              </p:cNvPr>
              <p:cNvSpPr/>
              <p:nvPr/>
            </p:nvSpPr>
            <p:spPr>
              <a:xfrm>
                <a:off x="2487978" y="4867924"/>
                <a:ext cx="7831774" cy="15444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ore-KR" b="0" i="1" smtClean="0">
                          <a:latin typeface="Cambria Math" panose="02040503050406030204" pitchFamily="18" charset="0"/>
                          <a:ea typeface="Apple SD Gothic Neo" panose="02000300000000000000" pitchFamily="2" charset="-127"/>
                        </a:rPr>
                        <m:t>𝑃𝑃𝑉</m:t>
                      </m:r>
                      <m:r>
                        <a:rPr lang="en-US" altLang="ko-Kore-KR" b="0" i="1" smtClean="0">
                          <a:latin typeface="Cambria Math" panose="02040503050406030204" pitchFamily="18" charset="0"/>
                          <a:ea typeface="Apple SD Gothic Neo" panose="02000300000000000000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ore-KR" b="0" i="1" smtClean="0">
                              <a:latin typeface="Cambria Math" panose="02040503050406030204" pitchFamily="18" charset="0"/>
                              <a:ea typeface="Apple SD Gothic Neo" panose="02000300000000000000" pitchFamily="2" charset="-127"/>
                            </a:rPr>
                          </m:ctrlPr>
                        </m:fPr>
                        <m:num>
                          <m:r>
                            <a:rPr lang="en-US" altLang="ko-Kore-KR" i="1">
                              <a:latin typeface="Cambria Math" panose="02040503050406030204" pitchFamily="18" charset="0"/>
                              <a:ea typeface="Apple SD Gothic Neo" panose="02000300000000000000" pitchFamily="2" charset="-127"/>
                            </a:rPr>
                            <m:t>𝑆𝑒𝑛𝑠</m:t>
                          </m:r>
                          <m:r>
                            <a:rPr lang="en-US" altLang="ko-Kore-KR" i="1">
                              <a:latin typeface="Cambria Math" panose="02040503050406030204" pitchFamily="18" charset="0"/>
                              <a:ea typeface="Apple SD Gothic Neo" panose="02000300000000000000" pitchFamily="2" charset="-127"/>
                            </a:rPr>
                            <m:t> ∗</m:t>
                          </m:r>
                          <m:r>
                            <a:rPr lang="en-US" altLang="ko-Kore-KR" i="1">
                              <a:latin typeface="Cambria Math" panose="02040503050406030204" pitchFamily="18" charset="0"/>
                              <a:ea typeface="Apple SD Gothic Neo" panose="02000300000000000000" pitchFamily="2" charset="-127"/>
                            </a:rPr>
                            <m:t>𝑃</m:t>
                          </m:r>
                          <m:r>
                            <a:rPr lang="en-US" altLang="ko-Kore-KR" i="1">
                              <a:latin typeface="Cambria Math" panose="02040503050406030204" pitchFamily="18" charset="0"/>
                              <a:ea typeface="Apple SD Gothic Neo" panose="02000300000000000000" pitchFamily="2" charset="-127"/>
                            </a:rPr>
                            <m:t>(</m:t>
                          </m:r>
                          <m:r>
                            <a:rPr lang="en-US" altLang="ko-Kore-KR" i="1">
                              <a:latin typeface="Cambria Math" panose="02040503050406030204" pitchFamily="18" charset="0"/>
                              <a:ea typeface="Apple SD Gothic Neo" panose="02000300000000000000" pitchFamily="2" charset="-127"/>
                            </a:rPr>
                            <m:t>𝐷</m:t>
                          </m:r>
                          <m:r>
                            <a:rPr lang="en-US" altLang="ko-Kore-KR" b="0" i="1" smtClean="0">
                              <a:latin typeface="Cambria Math" panose="02040503050406030204" pitchFamily="18" charset="0"/>
                              <a:ea typeface="Apple SD Gothic Neo" panose="02000300000000000000" pitchFamily="2" charset="-127"/>
                            </a:rPr>
                            <m:t>)</m:t>
                          </m:r>
                        </m:num>
                        <m:den>
                          <m:r>
                            <a:rPr lang="en-US" altLang="ko-Kore-KR" i="1">
                              <a:latin typeface="Cambria Math" panose="02040503050406030204" pitchFamily="18" charset="0"/>
                              <a:ea typeface="Apple SD Gothic Neo" panose="02000300000000000000" pitchFamily="2" charset="-127"/>
                            </a:rPr>
                            <m:t>𝑆𝑒𝑛𝑠</m:t>
                          </m:r>
                          <m:r>
                            <a:rPr lang="en-US" altLang="ko-Kore-KR" i="1">
                              <a:latin typeface="Cambria Math" panose="02040503050406030204" pitchFamily="18" charset="0"/>
                              <a:ea typeface="Apple SD Gothic Neo" panose="02000300000000000000" pitchFamily="2" charset="-127"/>
                            </a:rPr>
                            <m:t> ∗</m:t>
                          </m:r>
                          <m:r>
                            <a:rPr lang="en-US" altLang="ko-Kore-KR" i="1">
                              <a:latin typeface="Cambria Math" panose="02040503050406030204" pitchFamily="18" charset="0"/>
                              <a:ea typeface="Apple SD Gothic Neo" panose="02000300000000000000" pitchFamily="2" charset="-127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ore-KR" i="1">
                                  <a:latin typeface="Cambria Math" panose="02040503050406030204" pitchFamily="18" charset="0"/>
                                  <a:ea typeface="Apple SD Gothic Neo" panose="02000300000000000000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ore-KR" i="1">
                                  <a:latin typeface="Cambria Math" panose="02040503050406030204" pitchFamily="18" charset="0"/>
                                  <a:ea typeface="Apple SD Gothic Neo" panose="02000300000000000000" pitchFamily="2" charset="-127"/>
                                </a:rPr>
                                <m:t>𝐷</m:t>
                              </m:r>
                            </m:e>
                          </m:d>
                          <m:r>
                            <a:rPr lang="en-US" altLang="ko-Kore-KR" i="1">
                              <a:latin typeface="Cambria Math" panose="02040503050406030204" pitchFamily="18" charset="0"/>
                              <a:ea typeface="Apple SD Gothic Neo" panose="02000300000000000000" pitchFamily="2" charset="-127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ko-Kore-KR" i="1">
                                  <a:latin typeface="Cambria Math" panose="02040503050406030204" pitchFamily="18" charset="0"/>
                                  <a:ea typeface="Apple SD Gothic Neo" panose="02000300000000000000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ore-KR" i="1">
                                  <a:latin typeface="Cambria Math" panose="02040503050406030204" pitchFamily="18" charset="0"/>
                                  <a:ea typeface="Apple SD Gothic Neo" panose="02000300000000000000" pitchFamily="2" charset="-127"/>
                                </a:rPr>
                                <m:t>1−</m:t>
                              </m:r>
                              <m:r>
                                <a:rPr lang="en-US" altLang="ko-Kore-KR" i="1">
                                  <a:latin typeface="Cambria Math" panose="02040503050406030204" pitchFamily="18" charset="0"/>
                                  <a:ea typeface="Apple SD Gothic Neo" panose="02000300000000000000" pitchFamily="2" charset="-127"/>
                                </a:rPr>
                                <m:t>𝑆𝑝𝑒</m:t>
                              </m:r>
                            </m:e>
                          </m:d>
                          <m:r>
                            <a:rPr lang="en-US" altLang="ko-Kore-KR" i="1">
                              <a:latin typeface="Cambria Math" panose="02040503050406030204" pitchFamily="18" charset="0"/>
                              <a:ea typeface="Apple SD Gothic Neo" panose="02000300000000000000" pitchFamily="2" charset="-127"/>
                            </a:rPr>
                            <m:t>∗</m:t>
                          </m:r>
                          <m:d>
                            <m:dPr>
                              <m:ctrlPr>
                                <a:rPr lang="en-US" altLang="ko-Kore-KR" i="1">
                                  <a:latin typeface="Cambria Math" panose="02040503050406030204" pitchFamily="18" charset="0"/>
                                  <a:ea typeface="Apple SD Gothic Neo" panose="02000300000000000000" pitchFamily="2" charset="-127"/>
                                </a:rPr>
                              </m:ctrlPr>
                            </m:dPr>
                            <m:e>
                              <m:r>
                                <a:rPr lang="en-US" altLang="ko-Kore-KR" i="1">
                                  <a:latin typeface="Cambria Math" panose="02040503050406030204" pitchFamily="18" charset="0"/>
                                  <a:ea typeface="Apple SD Gothic Neo" panose="02000300000000000000" pitchFamily="2" charset="-127"/>
                                </a:rPr>
                                <m:t>1−</m:t>
                              </m:r>
                              <m:r>
                                <a:rPr lang="en-US" altLang="ko-Kore-KR" i="1">
                                  <a:latin typeface="Cambria Math" panose="02040503050406030204" pitchFamily="18" charset="0"/>
                                  <a:ea typeface="Apple SD Gothic Neo" panose="02000300000000000000" pitchFamily="2" charset="-127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ore-KR" i="1">
                                      <a:latin typeface="Cambria Math" panose="02040503050406030204" pitchFamily="18" charset="0"/>
                                      <a:ea typeface="Apple SD Gothic Neo" panose="02000300000000000000" pitchFamily="2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ore-KR" i="1">
                                      <a:latin typeface="Cambria Math" panose="02040503050406030204" pitchFamily="18" charset="0"/>
                                      <a:ea typeface="Apple SD Gothic Neo" panose="02000300000000000000" pitchFamily="2" charset="-127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altLang="ko-Kore-KR" b="0" i="1" smtClean="0">
                          <a:latin typeface="Cambria Math" panose="02040503050406030204" pitchFamily="18" charset="0"/>
                          <a:ea typeface="Apple SD Gothic Neo" panose="02000300000000000000" pitchFamily="2" charset="-127"/>
                        </a:rPr>
                        <m:t> </m:t>
                      </m:r>
                    </m:oMath>
                  </m:oMathPara>
                </a14:m>
                <a:endParaRPr lang="en-US" altLang="ko-Kore-KR" b="0" dirty="0">
                  <a:latin typeface="12롯데마트드림Medium"/>
                  <a:ea typeface="Apple SD Gothic Neo" panose="02000300000000000000" pitchFamily="2" charset="-127"/>
                </a:endParaRPr>
              </a:p>
              <a:p>
                <a:endParaRPr lang="en" altLang="ko-Kore-KR" dirty="0">
                  <a:latin typeface="12롯데마트드림Medium"/>
                  <a:ea typeface="Apple SD Gothic Neo" panose="02000300000000000000" pitchFamily="2" charset="-127"/>
                </a:endParaRPr>
              </a:p>
              <a:p>
                <a:r>
                  <a:rPr lang="en" altLang="ko-Kore-KR" dirty="0">
                    <a:latin typeface="12롯데마트드림Medium"/>
                    <a:ea typeface="Apple SD Gothic Neo" panose="02000300000000000000" pitchFamily="2" charset="-127"/>
                  </a:rPr>
                  <a:t>where P(D) is the prevalence of pancreatic cancer patients in Korea. </a:t>
                </a:r>
              </a:p>
              <a:p>
                <a:r>
                  <a:rPr lang="en" altLang="ko-Kore-KR" dirty="0">
                    <a:latin typeface="12롯데마트드림Medium"/>
                    <a:ea typeface="Apple SD Gothic Neo" panose="02000300000000000000" pitchFamily="2" charset="-127"/>
                  </a:rPr>
                  <a:t> </a:t>
                </a:r>
                <a:endParaRPr lang="ko-Kore-KR" altLang="en-US" dirty="0">
                  <a:latin typeface="12롯데마트드림Medium"/>
                  <a:ea typeface="Apple SD Gothic Neo" panose="02000300000000000000" pitchFamily="2" charset="-127"/>
                </a:endParaRP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F287761-1EFE-6643-815F-CCED190588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978" y="4867924"/>
                <a:ext cx="7831774" cy="1544462"/>
              </a:xfrm>
              <a:prstGeom prst="rect">
                <a:avLst/>
              </a:prstGeom>
              <a:blipFill>
                <a:blip r:embed="rId4"/>
                <a:stretch>
                  <a:fillRect l="-6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720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03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2864683" y="2890391"/>
            <a:ext cx="609760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Marker Selection </a:t>
            </a:r>
          </a:p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Using ML 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277945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FF292E-B0D7-4206-87A8-A46CF5B3478A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B0B598-E29F-4DD0-9425-887F1E09E2FF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Marker Selection Using DNN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5EA5106-90B6-B046-AD55-597A406A56C6}"/>
              </a:ext>
            </a:extLst>
          </p:cNvPr>
          <p:cNvSpPr/>
          <p:nvPr/>
        </p:nvSpPr>
        <p:spPr>
          <a:xfrm>
            <a:off x="1182538" y="946629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sz="2000" b="1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Shapley Values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B44BDC-5888-F14F-BB96-9E58D40DB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024" y="1509361"/>
            <a:ext cx="6909884" cy="8803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9F1A48-10FE-C74D-9A6B-F10E96322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024" y="2552222"/>
            <a:ext cx="4956304" cy="7114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2A975B-17E4-6142-AFEF-8F380F72E975}"/>
              </a:ext>
            </a:extLst>
          </p:cNvPr>
          <p:cNvSpPr/>
          <p:nvPr/>
        </p:nvSpPr>
        <p:spPr>
          <a:xfrm>
            <a:off x="6914898" y="2552222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sz="1600" b="1" dirty="0">
                <a:latin typeface="12롯데마트드림Medium"/>
                <a:ea typeface="Apple SD Gothic Neo" panose="02000300000000000000" pitchFamily="2" charset="-127"/>
              </a:rPr>
              <a:t>prediction for feature values in set S </a:t>
            </a:r>
          </a:p>
          <a:p>
            <a:r>
              <a:rPr lang="en" altLang="ko-Kore-KR" sz="1600" b="1" dirty="0">
                <a:latin typeface="12롯데마트드림Medium"/>
                <a:ea typeface="Apple SD Gothic Neo" panose="02000300000000000000" pitchFamily="2" charset="-127"/>
              </a:rPr>
              <a:t>that are marginalized over features</a:t>
            </a:r>
            <a:endParaRPr lang="ko-Kore-KR" altLang="en-US" sz="1600" b="1" dirty="0">
              <a:latin typeface="12롯데마트드림Medium"/>
              <a:ea typeface="Apple SD Gothic Neo" panose="02000300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A2D8F30-0FA0-4890-9316-6564181B3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0336" y="3490182"/>
            <a:ext cx="7582329" cy="683595"/>
          </a:xfrm>
          <a:prstGeom prst="rect">
            <a:avLst/>
          </a:prstGeom>
        </p:spPr>
      </p:pic>
      <p:pic>
        <p:nvPicPr>
          <p:cNvPr id="23" name="그림 22" descr="텍스트, 시계, 클립아트이(가) 표시된 사진&#10;&#10;자동 생성된 설명">
            <a:extLst>
              <a:ext uri="{FF2B5EF4-FFF2-40B4-BE49-F238E27FC236}">
                <a16:creationId xmlns:a16="http://schemas.microsoft.com/office/drawing/2014/main" id="{4E76A47D-6478-408E-973C-AE4C386B64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437" y="4653832"/>
            <a:ext cx="3536985" cy="1297775"/>
          </a:xfrm>
          <a:prstGeom prst="rect">
            <a:avLst/>
          </a:prstGeom>
        </p:spPr>
      </p:pic>
      <p:pic>
        <p:nvPicPr>
          <p:cNvPr id="25" name="그림 24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40949D75-8E9C-48CD-BDDC-E5B575E728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0364" y="4734054"/>
            <a:ext cx="3867470" cy="1297774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97B87D00-7F87-4954-8559-BFD9CFD316D1}"/>
              </a:ext>
            </a:extLst>
          </p:cNvPr>
          <p:cNvSpPr/>
          <p:nvPr/>
        </p:nvSpPr>
        <p:spPr>
          <a:xfrm>
            <a:off x="6031253" y="1518892"/>
            <a:ext cx="2645655" cy="8068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92ECBAB-D236-4023-BDA5-9037D34F5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0776" y="4756669"/>
            <a:ext cx="4004244" cy="129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FF292E-B0D7-4206-87A8-A46CF5B3478A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B0B598-E29F-4DD0-9425-887F1E09E2FF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Marker Selection Using DNN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13DCA7C-16B9-C648-9EBE-84A061E6574F}"/>
              </a:ext>
            </a:extLst>
          </p:cNvPr>
          <p:cNvSpPr/>
          <p:nvPr/>
        </p:nvSpPr>
        <p:spPr>
          <a:xfrm>
            <a:off x="520801" y="778637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sz="2000" b="1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Estimation of the Shapley Value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826A3DF-93CC-614F-807D-9426B4168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02" y="1306103"/>
            <a:ext cx="4330923" cy="998315"/>
          </a:xfrm>
          <a:prstGeom prst="rect">
            <a:avLst/>
          </a:prstGeom>
        </p:spPr>
      </p:pic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31B3ABE3-8F1D-4A4E-987A-5AD4C8F6A7C3}"/>
              </a:ext>
            </a:extLst>
          </p:cNvPr>
          <p:cNvCxnSpPr>
            <a:cxnSpLocks/>
            <a:endCxn id="28" idx="0"/>
          </p:cNvCxnSpPr>
          <p:nvPr/>
        </p:nvCxnSpPr>
        <p:spPr>
          <a:xfrm rot="16200000" flipH="1">
            <a:off x="2885789" y="1908355"/>
            <a:ext cx="600627" cy="59488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[E] 85">
            <a:extLst>
              <a:ext uri="{FF2B5EF4-FFF2-40B4-BE49-F238E27FC236}">
                <a16:creationId xmlns:a16="http://schemas.microsoft.com/office/drawing/2014/main" id="{70B9143D-34A6-F445-8331-E624AADE0901}"/>
              </a:ext>
            </a:extLst>
          </p:cNvPr>
          <p:cNvCxnSpPr>
            <a:cxnSpLocks/>
          </p:cNvCxnSpPr>
          <p:nvPr/>
        </p:nvCxnSpPr>
        <p:spPr>
          <a:xfrm flipV="1">
            <a:off x="4826477" y="1680661"/>
            <a:ext cx="1158510" cy="13119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BA19A9D-002E-4378-A2EB-32EE421E3DFB}"/>
              </a:ext>
            </a:extLst>
          </p:cNvPr>
          <p:cNvSpPr txBox="1"/>
          <p:nvPr/>
        </p:nvSpPr>
        <p:spPr>
          <a:xfrm>
            <a:off x="5035618" y="729979"/>
            <a:ext cx="61842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solidFill>
                  <a:srgbClr val="333333"/>
                </a:solidFill>
                <a:effectLst/>
                <a:latin typeface="Helvetica Neue" panose="02000503000000020004"/>
              </a:rPr>
              <a:t>Strumbelj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 Neue" panose="02000503000000020004"/>
              </a:rPr>
              <a:t> et al. (2014) propose an approximation with 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Helvetica Neue" panose="02000503000000020004"/>
              </a:rPr>
              <a:t>Monte-Carlo sampling:</a:t>
            </a:r>
            <a:endParaRPr lang="ko-KR" altLang="en-US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DADAC00-351B-43CF-813B-5C8D133698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373"/>
          <a:stretch/>
        </p:blipFill>
        <p:spPr>
          <a:xfrm>
            <a:off x="1874110" y="3306690"/>
            <a:ext cx="8443780" cy="328557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A54E58C1-1C14-4712-B614-E4A9898A78C4}"/>
              </a:ext>
            </a:extLst>
          </p:cNvPr>
          <p:cNvSpPr/>
          <p:nvPr/>
        </p:nvSpPr>
        <p:spPr>
          <a:xfrm>
            <a:off x="794657" y="1360320"/>
            <a:ext cx="4031820" cy="9440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D89A759-E66F-4A88-84E4-50B9E5DAF3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212" t="68740" r="19575" b="23070"/>
          <a:stretch/>
        </p:blipFill>
        <p:spPr>
          <a:xfrm>
            <a:off x="520801" y="2506112"/>
            <a:ext cx="5925488" cy="57856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D38173B-7CE5-46DE-861D-B25A8C8BF1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078" t="77141" r="17254" b="16285"/>
          <a:stretch/>
        </p:blipFill>
        <p:spPr>
          <a:xfrm>
            <a:off x="6139182" y="1486043"/>
            <a:ext cx="5439046" cy="43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8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FF292E-B0D7-4206-87A8-A46CF5B3478A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B0B598-E29F-4DD0-9425-887F1E09E2FF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Marker Selection Using DNN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5EA5106-90B6-B046-AD55-597A406A56C6}"/>
              </a:ext>
            </a:extLst>
          </p:cNvPr>
          <p:cNvSpPr/>
          <p:nvPr/>
        </p:nvSpPr>
        <p:spPr>
          <a:xfrm>
            <a:off x="1182538" y="946629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sz="2000" b="1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SHAP(Shapley Additive Explanations) values</a:t>
            </a:r>
          </a:p>
        </p:txBody>
      </p:sp>
      <p:pic>
        <p:nvPicPr>
          <p:cNvPr id="9" name="그림 8" descr="텍스트, 시계, 손목시계이(가) 표시된 사진&#10;&#10;자동 생성된 설명">
            <a:extLst>
              <a:ext uri="{FF2B5EF4-FFF2-40B4-BE49-F238E27FC236}">
                <a16:creationId xmlns:a16="http://schemas.microsoft.com/office/drawing/2014/main" id="{DC0C3174-9A5F-425C-AA8E-AFD475639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865" y="2325972"/>
            <a:ext cx="20193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35D211-5B47-4A82-B91D-A8D4C8404196}"/>
              </a:ext>
            </a:extLst>
          </p:cNvPr>
          <p:cNvSpPr txBox="1"/>
          <p:nvPr/>
        </p:nvSpPr>
        <p:spPr>
          <a:xfrm>
            <a:off x="1663795" y="3801392"/>
            <a:ext cx="9265462" cy="2251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i="0" dirty="0">
                <a:solidFill>
                  <a:srgbClr val="333333"/>
                </a:solidFill>
                <a:effectLst/>
                <a:latin typeface="12롯데마트드림Medium"/>
              </a:rPr>
              <a:t>“Features with large absolute Shapley values are important! ” </a:t>
            </a:r>
          </a:p>
          <a:p>
            <a:pPr algn="ctr">
              <a:lnSpc>
                <a:spcPct val="150000"/>
              </a:lnSpc>
            </a:pPr>
            <a:r>
              <a:rPr lang="en-US" altLang="ko-KR" sz="2400" i="0" dirty="0">
                <a:solidFill>
                  <a:srgbClr val="333333"/>
                </a:solidFill>
                <a:effectLst/>
                <a:latin typeface="12롯데마트드림Medium"/>
              </a:rPr>
              <a:t>we sum the absolute Shapley values per feature across the data:</a:t>
            </a:r>
          </a:p>
          <a:p>
            <a:pPr algn="ctr">
              <a:lnSpc>
                <a:spcPct val="150000"/>
              </a:lnSpc>
            </a:pPr>
            <a:br>
              <a:rPr lang="en-US" altLang="ko-KR" sz="2400" i="0" dirty="0">
                <a:solidFill>
                  <a:srgbClr val="333333"/>
                </a:solidFill>
                <a:effectLst/>
                <a:latin typeface="12롯데마트드림Medium"/>
              </a:rPr>
            </a:br>
            <a:endParaRPr lang="ko-KR" altLang="en-US" sz="2400" dirty="0">
              <a:latin typeface="12롯데마트드림Medium"/>
            </a:endParaRPr>
          </a:p>
        </p:txBody>
      </p:sp>
    </p:spTree>
    <p:extLst>
      <p:ext uri="{BB962C8B-B14F-4D97-AF65-F5344CB8AC3E}">
        <p14:creationId xmlns:p14="http://schemas.microsoft.com/office/powerpoint/2010/main" val="24313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FF292E-B0D7-4206-87A8-A46CF5B3478A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D026C0-3A65-469D-9283-A91EBD95FF8A}"/>
              </a:ext>
            </a:extLst>
          </p:cNvPr>
          <p:cNvSpPr txBox="1"/>
          <p:nvPr/>
        </p:nvSpPr>
        <p:spPr>
          <a:xfrm>
            <a:off x="1065423" y="963533"/>
            <a:ext cx="59706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Feature Selection Using DNN</a:t>
            </a:r>
          </a:p>
          <a:p>
            <a:endParaRPr lang="en-US" altLang="ko-KR" sz="20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  <p:sp>
        <p:nvSpPr>
          <p:cNvPr id="18" name="순서도: 다중 문서 17">
            <a:extLst>
              <a:ext uri="{FF2B5EF4-FFF2-40B4-BE49-F238E27FC236}">
                <a16:creationId xmlns:a16="http://schemas.microsoft.com/office/drawing/2014/main" id="{227A7AF3-5DBA-47E6-84CC-100C43F562DD}"/>
              </a:ext>
            </a:extLst>
          </p:cNvPr>
          <p:cNvSpPr/>
          <p:nvPr/>
        </p:nvSpPr>
        <p:spPr>
          <a:xfrm>
            <a:off x="500514" y="1949011"/>
            <a:ext cx="2406315" cy="2261936"/>
          </a:xfrm>
          <a:prstGeom prst="flowChartMulti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9818DB-10AD-424F-859B-1110971DD9A2}"/>
              </a:ext>
            </a:extLst>
          </p:cNvPr>
          <p:cNvSpPr/>
          <p:nvPr/>
        </p:nvSpPr>
        <p:spPr>
          <a:xfrm>
            <a:off x="10372826" y="2475662"/>
            <a:ext cx="1318660" cy="85731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다중 문서 21">
            <a:extLst>
              <a:ext uri="{FF2B5EF4-FFF2-40B4-BE49-F238E27FC236}">
                <a16:creationId xmlns:a16="http://schemas.microsoft.com/office/drawing/2014/main" id="{B45BA08F-5CEB-4A23-AF74-491B9A742586}"/>
              </a:ext>
            </a:extLst>
          </p:cNvPr>
          <p:cNvSpPr/>
          <p:nvPr/>
        </p:nvSpPr>
        <p:spPr>
          <a:xfrm>
            <a:off x="3624220" y="1949011"/>
            <a:ext cx="2406315" cy="2261936"/>
          </a:xfrm>
          <a:prstGeom prst="flowChartMulti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순서도: 다중 문서 22">
            <a:extLst>
              <a:ext uri="{FF2B5EF4-FFF2-40B4-BE49-F238E27FC236}">
                <a16:creationId xmlns:a16="http://schemas.microsoft.com/office/drawing/2014/main" id="{2F6D0F36-8973-4426-93B3-187F7DED4485}"/>
              </a:ext>
            </a:extLst>
          </p:cNvPr>
          <p:cNvSpPr/>
          <p:nvPr/>
        </p:nvSpPr>
        <p:spPr>
          <a:xfrm>
            <a:off x="6860239" y="1949011"/>
            <a:ext cx="2406315" cy="2261936"/>
          </a:xfrm>
          <a:prstGeom prst="flowChartMulti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42DA54-60AC-478E-8DE8-0DD90191C8AC}"/>
              </a:ext>
            </a:extLst>
          </p:cNvPr>
          <p:cNvSpPr txBox="1"/>
          <p:nvPr/>
        </p:nvSpPr>
        <p:spPr>
          <a:xfrm>
            <a:off x="10457046" y="2701021"/>
            <a:ext cx="1150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Group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1063C0-BFB8-4F26-B909-75DF6DA954F1}"/>
              </a:ext>
            </a:extLst>
          </p:cNvPr>
          <p:cNvSpPr txBox="1"/>
          <p:nvPr/>
        </p:nvSpPr>
        <p:spPr>
          <a:xfrm>
            <a:off x="944421" y="2756813"/>
            <a:ext cx="1150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Peptide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30D6EA-95E6-4094-B2D4-49163B958AF9}"/>
              </a:ext>
            </a:extLst>
          </p:cNvPr>
          <p:cNvSpPr txBox="1"/>
          <p:nvPr/>
        </p:nvSpPr>
        <p:spPr>
          <a:xfrm>
            <a:off x="4105686" y="2756813"/>
            <a:ext cx="1150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Protein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943697-B19A-4C57-A658-B812BD6493C5}"/>
              </a:ext>
            </a:extLst>
          </p:cNvPr>
          <p:cNvSpPr txBox="1"/>
          <p:nvPr/>
        </p:nvSpPr>
        <p:spPr>
          <a:xfrm>
            <a:off x="7280418" y="2747188"/>
            <a:ext cx="11502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Hidden Layer</a:t>
            </a:r>
            <a:endParaRPr lang="ko-KR" altLang="en-US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3633E7F-0110-4A52-89D8-408B13B6EC56}"/>
              </a:ext>
            </a:extLst>
          </p:cNvPr>
          <p:cNvCxnSpPr/>
          <p:nvPr/>
        </p:nvCxnSpPr>
        <p:spPr>
          <a:xfrm>
            <a:off x="2181719" y="4547832"/>
            <a:ext cx="21421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1B33596-EA79-4286-906D-0538A8977CE1}"/>
              </a:ext>
            </a:extLst>
          </p:cNvPr>
          <p:cNvCxnSpPr/>
          <p:nvPr/>
        </p:nvCxnSpPr>
        <p:spPr>
          <a:xfrm>
            <a:off x="5524382" y="4547832"/>
            <a:ext cx="21421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8AC2390-804B-44C7-B8C8-281DDE19C085}"/>
              </a:ext>
            </a:extLst>
          </p:cNvPr>
          <p:cNvCxnSpPr/>
          <p:nvPr/>
        </p:nvCxnSpPr>
        <p:spPr>
          <a:xfrm>
            <a:off x="9077940" y="4547832"/>
            <a:ext cx="21421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A112121-3477-447A-9CFD-4C1D09EBFA1D}"/>
              </a:ext>
            </a:extLst>
          </p:cNvPr>
          <p:cNvSpPr txBox="1"/>
          <p:nvPr/>
        </p:nvSpPr>
        <p:spPr>
          <a:xfrm>
            <a:off x="2688275" y="4719464"/>
            <a:ext cx="11502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nn.Linear</a:t>
            </a:r>
            <a:endParaRPr lang="en-US" altLang="ko-KR" sz="18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 algn="ctr"/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+ </a:t>
            </a:r>
            <a:r>
              <a:rPr lang="en-US" altLang="ko-KR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ReLu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3BB8F6-8C75-4709-A487-81A1B0E544F5}"/>
              </a:ext>
            </a:extLst>
          </p:cNvPr>
          <p:cNvSpPr txBox="1"/>
          <p:nvPr/>
        </p:nvSpPr>
        <p:spPr>
          <a:xfrm>
            <a:off x="5772360" y="4685958"/>
            <a:ext cx="1646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nn.Linear</a:t>
            </a:r>
            <a:endParaRPr lang="en-US" altLang="ko-KR" sz="18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 algn="ctr"/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+ </a:t>
            </a:r>
            <a:r>
              <a:rPr lang="en-US" altLang="ko-KR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ReLu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88424B-6FB4-4EFC-A219-D0589932B130}"/>
              </a:ext>
            </a:extLst>
          </p:cNvPr>
          <p:cNvSpPr txBox="1"/>
          <p:nvPr/>
        </p:nvSpPr>
        <p:spPr>
          <a:xfrm>
            <a:off x="9573896" y="4751610"/>
            <a:ext cx="1150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Sigmoid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4F8BD2-82AD-47CF-B1C2-2E4E5D5E39AB}"/>
              </a:ext>
            </a:extLst>
          </p:cNvPr>
          <p:cNvSpPr txBox="1"/>
          <p:nvPr/>
        </p:nvSpPr>
        <p:spPr>
          <a:xfrm>
            <a:off x="6446530" y="5664228"/>
            <a:ext cx="48796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12롯데마트드림Medium"/>
              </a:rPr>
              <a:t>각 </a:t>
            </a:r>
            <a:r>
              <a:rPr lang="en-US" altLang="ko-KR" sz="1600" dirty="0">
                <a:latin typeface="12롯데마트드림Medium"/>
              </a:rPr>
              <a:t>Protein</a:t>
            </a:r>
            <a:r>
              <a:rPr lang="ko-KR" altLang="en-US" sz="1600" dirty="0">
                <a:latin typeface="12롯데마트드림Medium"/>
              </a:rPr>
              <a:t>의 </a:t>
            </a:r>
            <a:r>
              <a:rPr lang="en-US" altLang="ko-KR" sz="1600" dirty="0">
                <a:latin typeface="12롯데마트드림Medium"/>
              </a:rPr>
              <a:t>SHAP value</a:t>
            </a:r>
            <a:r>
              <a:rPr lang="ko-KR" altLang="en-US" sz="1600" dirty="0">
                <a:latin typeface="12롯데마트드림Medium"/>
              </a:rPr>
              <a:t>가 클수록 더 중요한 </a:t>
            </a:r>
            <a:r>
              <a:rPr lang="en-US" altLang="ko-KR" sz="1600" dirty="0">
                <a:latin typeface="12롯데마트드림Medium"/>
              </a:rPr>
              <a:t>Protein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99199D81-C41F-4EA9-A5AA-2D502F492B6C}"/>
              </a:ext>
            </a:extLst>
          </p:cNvPr>
          <p:cNvCxnSpPr>
            <a:cxnSpLocks/>
          </p:cNvCxnSpPr>
          <p:nvPr/>
        </p:nvCxnSpPr>
        <p:spPr>
          <a:xfrm>
            <a:off x="7289379" y="4871644"/>
            <a:ext cx="774017" cy="590227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7518584B-BC8A-4F8A-8259-7EC7D6C8C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15" y="5461871"/>
            <a:ext cx="5709547" cy="70549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32C42C9-44F2-45D7-9F24-1F91F6503073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Marker Selection Using DNN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2616651-9B94-4580-AF42-6901ED16170A}"/>
              </a:ext>
            </a:extLst>
          </p:cNvPr>
          <p:cNvSpPr/>
          <p:nvPr/>
        </p:nvSpPr>
        <p:spPr>
          <a:xfrm>
            <a:off x="6341006" y="5503437"/>
            <a:ext cx="4879066" cy="5902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4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04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047198" y="3017480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Results compared to </a:t>
            </a:r>
            <a:r>
              <a:rPr lang="en-US" altLang="ko-KR" sz="32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Oncotarget</a:t>
            </a:r>
            <a:endParaRPr lang="en-US" altLang="ko-KR" sz="32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060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851243" y="264017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03. Results Compared to </a:t>
            </a:r>
            <a:r>
              <a:rPr lang="en-US" altLang="ko-KR" sz="140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Oncotarget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5FBCEC92-CCF4-4240-984B-40A8604F7F6E}"/>
              </a:ext>
            </a:extLst>
          </p:cNvPr>
          <p:cNvSpPr txBox="1">
            <a:spLocks/>
          </p:cNvSpPr>
          <p:nvPr/>
        </p:nvSpPr>
        <p:spPr>
          <a:xfrm>
            <a:off x="-63016" y="2660081"/>
            <a:ext cx="2892949" cy="2462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600" dirty="0">
                <a:latin typeface="12롯데마트드림Medium"/>
              </a:rPr>
              <a:t>Top 10 Gene Selected</a:t>
            </a:r>
          </a:p>
          <a:p>
            <a:pPr algn="ctr"/>
            <a:r>
              <a:rPr lang="en-US" altLang="ko-KR" sz="1800" dirty="0">
                <a:latin typeface="12롯데마트드림Medium"/>
              </a:rPr>
              <a:t>&amp; mean(|SHAP value|)</a:t>
            </a:r>
          </a:p>
          <a:p>
            <a:pPr algn="ctr"/>
            <a:endParaRPr lang="ko-KR" altLang="en-US" sz="4800" dirty="0">
              <a:latin typeface="12롯데마트드림Medium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651734B-CEAA-794A-9434-2DCD598D4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712664"/>
              </p:ext>
            </p:extLst>
          </p:nvPr>
        </p:nvGraphicFramePr>
        <p:xfrm>
          <a:off x="2685501" y="894452"/>
          <a:ext cx="3066596" cy="5150023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533298">
                  <a:extLst>
                    <a:ext uri="{9D8B030D-6E8A-4147-A177-3AD203B41FA5}">
                      <a16:colId xmlns:a16="http://schemas.microsoft.com/office/drawing/2014/main" val="1900988178"/>
                    </a:ext>
                  </a:extLst>
                </a:gridCol>
                <a:gridCol w="1533298">
                  <a:extLst>
                    <a:ext uri="{9D8B030D-6E8A-4147-A177-3AD203B41FA5}">
                      <a16:colId xmlns:a16="http://schemas.microsoft.com/office/drawing/2014/main" val="8682089"/>
                    </a:ext>
                  </a:extLst>
                </a:gridCol>
              </a:tblGrid>
              <a:tr h="25743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dirty="0"/>
                        <a:t>Peptide</a:t>
                      </a:r>
                      <a:endParaRPr lang="ko-Kore-KR" altLang="en-US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1" dirty="0"/>
                        <a:t>Gene</a:t>
                      </a:r>
                      <a:endParaRPr lang="ko-Kore-KR" altLang="en-US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7872603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CA19-9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4368368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1" dirty="0">
                          <a:solidFill>
                            <a:srgbClr val="FF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AADDTWEPFASGK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b="1" dirty="0">
                          <a:solidFill>
                            <a:srgbClr val="FF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TTR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99030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DYFIATCK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C1R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954643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1">
                          <a:solidFill>
                            <a:srgbClr val="0070C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TLLSNLEEAK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100" b="1" dirty="0">
                        <a:solidFill>
                          <a:srgbClr val="0070C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100" b="1" dirty="0">
                          <a:solidFill>
                            <a:srgbClr val="0070C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CLU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06191752"/>
                  </a:ext>
                </a:extLst>
              </a:tr>
              <a:tr h="321790">
                <a:tc>
                  <a:txBody>
                    <a:bodyPr/>
                    <a:lstStyle/>
                    <a:p>
                      <a:r>
                        <a:rPr lang="en" sz="1100" b="1" dirty="0">
                          <a:solidFill>
                            <a:srgbClr val="0070C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ASSIIDELFQDR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CLU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554515434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VLFYVDSEK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C7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7836521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1" dirty="0">
                          <a:solidFill>
                            <a:srgbClr val="FF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DLLLPQPDLR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100" b="1" dirty="0">
                        <a:solidFill>
                          <a:srgbClr val="FF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100" b="1" dirty="0">
                          <a:solidFill>
                            <a:srgbClr val="FF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LRG1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5155166"/>
                  </a:ext>
                </a:extLst>
              </a:tr>
              <a:tr h="332433">
                <a:tc>
                  <a:txBody>
                    <a:bodyPr/>
                    <a:lstStyle/>
                    <a:p>
                      <a:r>
                        <a:rPr lang="en" sz="1100" b="1" dirty="0">
                          <a:solidFill>
                            <a:srgbClr val="FF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VAAGAFQGLR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LRG1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71789164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VFSLQWGEVK</a:t>
                      </a:r>
                      <a:endParaRPr lang="en" sz="1100" b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CFI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7911817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LSNNALSGLPQGVFGK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CPN2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6350339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TWYPEVPK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100" b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C4BPA</a:t>
                      </a: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863563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LSLEIEQLELQR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C4BPA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016077491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ALLAFQESK</a:t>
                      </a:r>
                      <a:endParaRPr lang="en" sz="1100" b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ITIH2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4919708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NADYSYSVWK</a:t>
                      </a:r>
                      <a:endParaRPr lang="en" sz="1100" b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100" b="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C5</a:t>
                      </a:r>
                    </a:p>
                    <a:p>
                      <a:pPr algn="ctr"/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012340"/>
                  </a:ext>
                </a:extLst>
              </a:tr>
              <a:tr h="321790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GGSASTWLTAFALR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C5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561958019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FQASVATPR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MBL2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182635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NNLELSTPLK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PROS1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7355072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EPAVLELEGK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CAP1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4634808"/>
                  </a:ext>
                </a:extLst>
              </a:tr>
              <a:tr h="241343">
                <a:tc>
                  <a:txBody>
                    <a:bodyPr/>
                    <a:lstStyle/>
                    <a:p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CMPTFQFFK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100" b="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TXN</a:t>
                      </a:r>
                      <a:endParaRPr lang="en" sz="1100" b="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54600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07D6FB0C-C070-4496-B085-A96FA7115E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08"/>
          <a:stretch/>
        </p:blipFill>
        <p:spPr>
          <a:xfrm>
            <a:off x="5899292" y="923593"/>
            <a:ext cx="6080851" cy="56651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D80EC51-C5BA-4CC3-A221-BB379E887C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2" r="420" b="11318"/>
          <a:stretch/>
        </p:blipFill>
        <p:spPr>
          <a:xfrm>
            <a:off x="5766945" y="910442"/>
            <a:ext cx="264695" cy="50239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85A195-3A97-46C4-B30C-DE12F5228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9391970" y="1432917"/>
            <a:ext cx="2188345" cy="309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DA9AA7-1031-46E0-A4E6-58C1958D0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697626" y="1741984"/>
            <a:ext cx="2188345" cy="3090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CD208F-B30E-4520-8F69-CBEDDE29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400847" y="2103843"/>
            <a:ext cx="2188345" cy="3090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49F8A0-BD23-4898-AD92-C02DFE8CC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95" t="39546" r="352" b="52839"/>
          <a:stretch/>
        </p:blipFill>
        <p:spPr>
          <a:xfrm>
            <a:off x="8385999" y="2385526"/>
            <a:ext cx="2188345" cy="30906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3F433F7-F1EB-41C6-A573-1905B0BACF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07" t="4507" r="7543" b="92462"/>
          <a:stretch/>
        </p:blipFill>
        <p:spPr>
          <a:xfrm>
            <a:off x="11178847" y="1176505"/>
            <a:ext cx="761910" cy="22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1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851243" y="264017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03. Results Compared to </a:t>
            </a:r>
            <a:r>
              <a:rPr lang="en-US" altLang="ko-KR" sz="140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Oncotarget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17" name="표 10">
            <a:extLst>
              <a:ext uri="{FF2B5EF4-FFF2-40B4-BE49-F238E27FC236}">
                <a16:creationId xmlns:a16="http://schemas.microsoft.com/office/drawing/2014/main" id="{ACDBC2C4-EC5F-4574-96A0-82C5742633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331294"/>
              </p:ext>
            </p:extLst>
          </p:nvPr>
        </p:nvGraphicFramePr>
        <p:xfrm>
          <a:off x="2688275" y="1974249"/>
          <a:ext cx="6688756" cy="3548249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601099">
                  <a:extLst>
                    <a:ext uri="{9D8B030D-6E8A-4147-A177-3AD203B41FA5}">
                      <a16:colId xmlns:a16="http://schemas.microsoft.com/office/drawing/2014/main" val="752708456"/>
                    </a:ext>
                  </a:extLst>
                </a:gridCol>
                <a:gridCol w="1230473">
                  <a:extLst>
                    <a:ext uri="{9D8B030D-6E8A-4147-A177-3AD203B41FA5}">
                      <a16:colId xmlns:a16="http://schemas.microsoft.com/office/drawing/2014/main" val="595638966"/>
                    </a:ext>
                  </a:extLst>
                </a:gridCol>
                <a:gridCol w="814751">
                  <a:extLst>
                    <a:ext uri="{9D8B030D-6E8A-4147-A177-3AD203B41FA5}">
                      <a16:colId xmlns:a16="http://schemas.microsoft.com/office/drawing/2014/main" val="113315046"/>
                    </a:ext>
                  </a:extLst>
                </a:gridCol>
                <a:gridCol w="1490359">
                  <a:extLst>
                    <a:ext uri="{9D8B030D-6E8A-4147-A177-3AD203B41FA5}">
                      <a16:colId xmlns:a16="http://schemas.microsoft.com/office/drawing/2014/main" val="777085938"/>
                    </a:ext>
                  </a:extLst>
                </a:gridCol>
                <a:gridCol w="1552074">
                  <a:extLst>
                    <a:ext uri="{9D8B030D-6E8A-4147-A177-3AD203B41FA5}">
                      <a16:colId xmlns:a16="http://schemas.microsoft.com/office/drawing/2014/main" val="1903909350"/>
                    </a:ext>
                  </a:extLst>
                </a:gridCol>
              </a:tblGrid>
              <a:tr h="428237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Performance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CA19-9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CA19-9+LRG1+TTR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CA19-9+CLU+TTR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312179"/>
                  </a:ext>
                </a:extLst>
              </a:tr>
              <a:tr h="260001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Control vs PDAC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AUC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0.826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0.931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rgbClr val="FF0000"/>
                          </a:solidFill>
                        </a:rPr>
                        <a:t>0.940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603860"/>
                  </a:ext>
                </a:extLst>
              </a:tr>
              <a:tr h="2600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Specificity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0.888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0.921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rgbClr val="FF0000"/>
                          </a:solidFill>
                        </a:rPr>
                        <a:t>0.931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399028"/>
                  </a:ext>
                </a:extLst>
              </a:tr>
              <a:tr h="2600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Sensitivity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0.725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0.825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rgbClr val="FF0000"/>
                          </a:solidFill>
                        </a:rPr>
                        <a:t>0.830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582610"/>
                  </a:ext>
                </a:extLst>
              </a:tr>
              <a:tr h="260001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Other Cancer vs PDAC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AUC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0.792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0.907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rgbClr val="FF0000"/>
                          </a:solidFill>
                        </a:rPr>
                        <a:t>0.910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7622"/>
                  </a:ext>
                </a:extLst>
              </a:tr>
              <a:tr h="2600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Specificity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0.888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0.921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0.911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63784"/>
                  </a:ext>
                </a:extLst>
              </a:tr>
              <a:tr h="2600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Sensitivity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0.640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0.760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rgbClr val="FF0000"/>
                          </a:solidFill>
                        </a:rPr>
                        <a:t>0.800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472311"/>
                  </a:ext>
                </a:extLst>
              </a:tr>
              <a:tr h="260001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Pancreatic Benign vs PDAC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AUC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0.796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0.899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rgbClr val="FF0000"/>
                          </a:solidFill>
                        </a:rPr>
                        <a:t>0.900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745617"/>
                  </a:ext>
                </a:extLst>
              </a:tr>
              <a:tr h="2600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Specificity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0.879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0.839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0.820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22286"/>
                  </a:ext>
                </a:extLst>
              </a:tr>
              <a:tr h="2600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Sensitivity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0.725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0.825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0.781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2665692"/>
                  </a:ext>
                </a:extLst>
              </a:tr>
              <a:tr h="260001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Control vs PDAC*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AUC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0.812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0.892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0.892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548590"/>
                  </a:ext>
                </a:extLst>
              </a:tr>
              <a:tr h="2600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Specificity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0.810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0.857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0.791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9980567"/>
                  </a:ext>
                </a:extLst>
              </a:tr>
              <a:tr h="2600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Sensitivity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0.725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0.825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rgbClr val="FF0000"/>
                          </a:solidFill>
                        </a:rPr>
                        <a:t>0.831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19252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6E526C6-2359-40B9-96D7-AF569EAE0B75}"/>
              </a:ext>
            </a:extLst>
          </p:cNvPr>
          <p:cNvSpPr txBox="1"/>
          <p:nvPr/>
        </p:nvSpPr>
        <p:spPr>
          <a:xfrm>
            <a:off x="4087949" y="1440882"/>
            <a:ext cx="6097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Results Compared to </a:t>
            </a:r>
            <a:r>
              <a:rPr lang="en-US" altLang="ko-KR" sz="1600" b="1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Oncotarget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75178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62625" y="2083234"/>
            <a:ext cx="5117595" cy="1241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01 Data structure</a:t>
            </a: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 Analysis Overview</a:t>
            </a: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664802" y="3254131"/>
            <a:ext cx="2523448" cy="18162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03 Marker Selection</a:t>
            </a: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04 Prediction Method</a:t>
            </a: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05 Results</a:t>
            </a: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62625" y="1440448"/>
            <a:ext cx="723589" cy="30559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40096" y="1440447"/>
            <a:ext cx="124595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33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INDEX</a:t>
            </a:r>
            <a:endParaRPr lang="ko-KR" altLang="en-US" sz="1333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>
            <a:off x="4383850" y="1440448"/>
            <a:ext cx="289383" cy="305591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16200000" flipH="1">
            <a:off x="4414444" y="1443412"/>
            <a:ext cx="311517" cy="305591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22999" y="1440447"/>
            <a:ext cx="1797417" cy="301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33596" y="5070397"/>
            <a:ext cx="2851291" cy="458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470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01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047198" y="3017480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Data Structure</a:t>
            </a:r>
          </a:p>
        </p:txBody>
      </p:sp>
    </p:spTree>
    <p:extLst>
      <p:ext uri="{BB962C8B-B14F-4D97-AF65-F5344CB8AC3E}">
        <p14:creationId xmlns:p14="http://schemas.microsoft.com/office/powerpoint/2010/main" val="294458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F8F4E9-5377-47A4-97DA-6CFD027C7408}"/>
              </a:ext>
            </a:extLst>
          </p:cNvPr>
          <p:cNvSpPr txBox="1"/>
          <p:nvPr/>
        </p:nvSpPr>
        <p:spPr>
          <a:xfrm>
            <a:off x="9072332" y="280239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Data Structure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710285-E786-134B-B548-822FCB1D2017}"/>
              </a:ext>
            </a:extLst>
          </p:cNvPr>
          <p:cNvSpPr txBox="1"/>
          <p:nvPr/>
        </p:nvSpPr>
        <p:spPr>
          <a:xfrm>
            <a:off x="4507640" y="5734041"/>
            <a:ext cx="891715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68 peptides (54 proteins)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14 proteins of 28 multiple peptides </a:t>
            </a:r>
          </a:p>
          <a:p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</a:t>
            </a:r>
            <a:r>
              <a:rPr lang="en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(2 peptides per each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protein)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+ CA19-9 </a:t>
            </a: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5B84F946-F1B8-3745-BD14-91B2934DD1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611263"/>
              </p:ext>
            </p:extLst>
          </p:nvPr>
        </p:nvGraphicFramePr>
        <p:xfrm>
          <a:off x="990598" y="762000"/>
          <a:ext cx="2768600" cy="5968922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4300">
                  <a:extLst>
                    <a:ext uri="{9D8B030D-6E8A-4147-A177-3AD203B41FA5}">
                      <a16:colId xmlns:a16="http://schemas.microsoft.com/office/drawing/2014/main" val="2165957138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984295305"/>
                    </a:ext>
                  </a:extLst>
                </a:gridCol>
              </a:tblGrid>
              <a:tr h="14216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Peptide</a:t>
                      </a:r>
                      <a:endParaRPr lang="ko-Kore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Gene</a:t>
                      </a:r>
                      <a:endParaRPr lang="ko-Kore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118269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GDIGETGVPGAEGPR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ADIPOQ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9689137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DPTFIPAPIQAK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AGT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623065441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QGIQFYTQLK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ALDH6A1</a:t>
                      </a: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761566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EFGNTLEDK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APOC1</a:t>
                      </a:r>
                    </a:p>
                    <a:p>
                      <a:pPr algn="ctr"/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64938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EWFSETFQK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APOC1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08611938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VCPFAGILENGAVR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APOH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06463279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ILSGDPYCEK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BTD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032701453"/>
                  </a:ext>
                </a:extLst>
              </a:tr>
              <a:tr h="31488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LSSGLVTAALYGR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BTD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59309810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DYFIATCK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C1R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151444345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TNFDNDIALVR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C1S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344955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TWYPEVPK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C4BPA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976330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LSLEIEQLELQR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C4BPA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888726936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ALLAFQESK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C4BPB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760201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NADYSYSVWK</a:t>
                      </a:r>
                      <a:endParaRPr lang="en" sz="1000" b="1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C5</a:t>
                      </a:r>
                    </a:p>
                    <a:p>
                      <a:pPr algn="ctr"/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600897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GGSASTWLTAFALR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C5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63372905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TLNICEVGTIR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C6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3009683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VLFYVDSEK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C7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05429541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EPAVLELEGK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CAP1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77536677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VLDVNDNAPK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CDH11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7150842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GEWVALNPLR</a:t>
                      </a:r>
                      <a:endParaRPr lang="en" sz="1000" b="1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CFH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407915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TGESVEFVCK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CFH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770568668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VFSLQWGEVK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CFI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7618975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TLLSNLEEAK</a:t>
                      </a:r>
                      <a:endParaRPr lang="en" sz="1000" b="1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CLU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083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ASSIIDELFQDR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CLU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286891400"/>
                  </a:ext>
                </a:extLst>
              </a:tr>
            </a:tbl>
          </a:graphicData>
        </a:graphic>
      </p:graphicFrame>
      <p:graphicFrame>
        <p:nvGraphicFramePr>
          <p:cNvPr id="14" name="표 8">
            <a:extLst>
              <a:ext uri="{FF2B5EF4-FFF2-40B4-BE49-F238E27FC236}">
                <a16:creationId xmlns:a16="http://schemas.microsoft.com/office/drawing/2014/main" id="{ADA8B0F9-93CC-AF4C-8870-CFC29C505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987795"/>
              </p:ext>
            </p:extLst>
          </p:nvPr>
        </p:nvGraphicFramePr>
        <p:xfrm>
          <a:off x="4813730" y="774700"/>
          <a:ext cx="2768600" cy="4841162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4300">
                  <a:extLst>
                    <a:ext uri="{9D8B030D-6E8A-4147-A177-3AD203B41FA5}">
                      <a16:colId xmlns:a16="http://schemas.microsoft.com/office/drawing/2014/main" val="2165957138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984295305"/>
                    </a:ext>
                  </a:extLst>
                </a:gridCol>
              </a:tblGrid>
              <a:tr h="14216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Peptide</a:t>
                      </a:r>
                      <a:endParaRPr lang="ko-Kore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Gene</a:t>
                      </a:r>
                      <a:endParaRPr lang="ko-Kore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118269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GLPGEVLGAQPGPR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COL4A2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9689137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CDLISIPK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CORO1C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623065441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LSNNALSGLPQGVFGK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CPN2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764761566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VSTLPAITLK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CTSD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0764938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ELLALIQLER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ECM1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08611938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FAVLQENVAWGNGR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FCGBP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806463279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LSFQEFLK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FSTL1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03270145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ASCLYGQLPK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GSTP1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59309810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DGYLFQLLR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HRG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151444345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SPAYTLVWTR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HSPG2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344955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LLGIETPLPK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ICAM1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9763304"/>
                  </a:ext>
                </a:extLst>
              </a:tr>
              <a:tr h="25392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VTLNGVPAQPLGPR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ICAM1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888726936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GLIDLTLDK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IFRD1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1760201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LIQGAPTIR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IGFBP2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39600897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ALAQCAPPPAVCAELVR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IGFBP3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63372905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YGQPLPGYTTK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IGFBP3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73009683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IQPSGGTNINEALLR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ITIH2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429541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LALDNGGLAR</a:t>
                      </a:r>
                      <a:endParaRPr lang="en" sz="1000" b="1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ITIH4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366774"/>
                  </a:ext>
                </a:extLst>
              </a:tr>
              <a:tr h="22852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AGFSWIEVTFK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ITIH4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767150842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DSVTGTLPK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KLKB1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96407915"/>
                  </a:ext>
                </a:extLst>
              </a:tr>
            </a:tbl>
          </a:graphicData>
        </a:graphic>
      </p:graphicFrame>
      <p:graphicFrame>
        <p:nvGraphicFramePr>
          <p:cNvPr id="15" name="표 8">
            <a:extLst>
              <a:ext uri="{FF2B5EF4-FFF2-40B4-BE49-F238E27FC236}">
                <a16:creationId xmlns:a16="http://schemas.microsoft.com/office/drawing/2014/main" id="{48DBA8F6-52EA-534B-AE6B-A11D2905B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058191"/>
              </p:ext>
            </p:extLst>
          </p:nvPr>
        </p:nvGraphicFramePr>
        <p:xfrm>
          <a:off x="8636862" y="762000"/>
          <a:ext cx="2768600" cy="58166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4300">
                  <a:extLst>
                    <a:ext uri="{9D8B030D-6E8A-4147-A177-3AD203B41FA5}">
                      <a16:colId xmlns:a16="http://schemas.microsoft.com/office/drawing/2014/main" val="2165957138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984295305"/>
                    </a:ext>
                  </a:extLst>
                </a:gridCol>
              </a:tblGrid>
              <a:tr h="14216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Peptide</a:t>
                      </a:r>
                      <a:endParaRPr lang="ko-Kore-KR" altLang="en-US" sz="10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Gene</a:t>
                      </a:r>
                      <a:endParaRPr lang="ko-Kore-KR" altLang="en-US" sz="10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3118269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IVVVTAGVR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LDHB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96891370"/>
                  </a:ext>
                </a:extLst>
              </a:tr>
              <a:tr h="22852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GLTSVINQK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LDHB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623065441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DLLLPQPDLR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LRG1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761566"/>
                  </a:ext>
                </a:extLst>
              </a:tr>
              <a:tr h="24122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VAAGAFQGLR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LRG1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0764938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FQASVATPR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MBL2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8611938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ALAPEYAK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P4HB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806463279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GDSVSDSGSDALR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PDCD4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03270145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CDENILWLDYK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PKM2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309810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NIQSLEVIGK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PPBP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1444345"/>
                  </a:ext>
                </a:extLst>
              </a:tr>
              <a:tr h="276938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ICLDPDAPR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PPBP</a:t>
                      </a:r>
                      <a:endParaRPr lang="en" sz="1000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62344955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NNLELSTPLK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PROS1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3976330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DTEVLLVGLEPGTR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PTPRJ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888726936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CINQLLCK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SEPP1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51760201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GFQQLLQELNQPR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SERPINA5(IPSP)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600897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VAEGTQVLELPFK</a:t>
                      </a:r>
                      <a:endParaRPr lang="en" sz="1000" b="1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SERPINC1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372905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IEDGFSLK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SERPINC1</a:t>
                      </a:r>
                      <a:endParaRPr lang="en" sz="1000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73009683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FLEQECNVLPLK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SFTPB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429541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VTGVVLFR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SOD3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77536677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NVLVTLYER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SPARC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7150842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GFLLLASLR</a:t>
                      </a:r>
                      <a:endParaRPr lang="en" sz="1000" b="1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THBS1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40791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TIVTTLQDSIR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THBS1</a:t>
                      </a:r>
                      <a:endParaRPr lang="en" sz="1000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770568668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AADDTWEPFASGK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TTR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47618975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CMPTFQFFK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TXN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23083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ILLAELEQLK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VIM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286891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779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710285-E786-134B-B548-822FCB1D2017}"/>
              </a:ext>
            </a:extLst>
          </p:cNvPr>
          <p:cNvSpPr txBox="1"/>
          <p:nvPr/>
        </p:nvSpPr>
        <p:spPr>
          <a:xfrm>
            <a:off x="2259740" y="5978212"/>
            <a:ext cx="8917154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Type: PC(Pancreatic Cancer) / OC(Other Cancer) / PB(Pancreatic Benign) / NL(Normal)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현재 데이터는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Pancreatic Cancer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stage 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구분이 없다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</a:t>
            </a:r>
          </a:p>
        </p:txBody>
      </p:sp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B3F67C1D-1CE4-8E4D-A457-3D6DBE36F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701" y="760285"/>
            <a:ext cx="6301268" cy="523237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3D600A-27ED-AB49-B37B-CD51BECFC0CC}"/>
              </a:ext>
            </a:extLst>
          </p:cNvPr>
          <p:cNvSpPr/>
          <p:nvPr/>
        </p:nvSpPr>
        <p:spPr>
          <a:xfrm>
            <a:off x="5969001" y="1017810"/>
            <a:ext cx="3146652" cy="49063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E0D599-BA00-6E42-99E7-48A614BBFB70}"/>
              </a:ext>
            </a:extLst>
          </p:cNvPr>
          <p:cNvSpPr txBox="1"/>
          <p:nvPr/>
        </p:nvSpPr>
        <p:spPr>
          <a:xfrm>
            <a:off x="9072332" y="280239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Data Structure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170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5D109D68-0F75-1D49-8811-AB246E5AB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862583"/>
              </p:ext>
            </p:extLst>
          </p:nvPr>
        </p:nvGraphicFramePr>
        <p:xfrm>
          <a:off x="2003170" y="818911"/>
          <a:ext cx="7858273" cy="484212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621049">
                  <a:extLst>
                    <a:ext uri="{9D8B030D-6E8A-4147-A177-3AD203B41FA5}">
                      <a16:colId xmlns:a16="http://schemas.microsoft.com/office/drawing/2014/main" val="3974869035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4112883081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433406409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1085092098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4093998136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2024963595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2071774732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3272620962"/>
                    </a:ext>
                  </a:extLst>
                </a:gridCol>
              </a:tblGrid>
              <a:tr h="29777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Sample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Clinics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Total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Training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 1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 2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 3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 4</a:t>
                      </a:r>
                      <a:endParaRPr lang="ko-Kore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029800"/>
                  </a:ext>
                </a:extLst>
              </a:tr>
              <a:tr h="324597">
                <a:tc rowSpan="6">
                  <a:txBody>
                    <a:bodyPr/>
                    <a:lstStyle/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r>
                        <a:rPr lang="en-US" altLang="ko-Kore-KR" sz="1200" dirty="0"/>
                        <a:t>Pancreatic cancer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Total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200" dirty="0"/>
                        <a:t>399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319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424590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7</a:t>
                      </a:r>
                      <a:r>
                        <a:rPr lang="en-US" altLang="ko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386667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NCC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128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102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189401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577356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29428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YMC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341306"/>
                  </a:ext>
                </a:extLst>
              </a:tr>
              <a:tr h="3245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Other cancer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149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149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439896"/>
                  </a:ext>
                </a:extLst>
              </a:tr>
              <a:tr h="324597">
                <a:tc rowSpan="5">
                  <a:txBody>
                    <a:bodyPr/>
                    <a:lstStyle/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r>
                        <a:rPr lang="en-US" altLang="ko-Kore-KR" sz="1200" dirty="0"/>
                        <a:t>Pancreatic benign </a:t>
                      </a:r>
                    </a:p>
                    <a:p>
                      <a:pPr algn="ctr"/>
                      <a:r>
                        <a:rPr lang="en-US" altLang="ko-Kore-KR" sz="1200" dirty="0"/>
                        <a:t>disease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Total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21</a:t>
                      </a:r>
                      <a:endParaRPr lang="ko-Kore-KR" altLang="en-US" sz="1200" dirty="0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/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21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67677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039118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24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434960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985370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YMC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22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582112"/>
                  </a:ext>
                </a:extLst>
              </a:tr>
              <a:tr h="3245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Normal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349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279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70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70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907082"/>
                  </a:ext>
                </a:extLst>
              </a:tr>
              <a:tr h="324597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Total</a:t>
                      </a:r>
                      <a:endParaRPr lang="ko-Kore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1006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686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171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229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116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038112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A9B5BA59-843D-AC41-B0D2-5A7D4E1A27AD}"/>
              </a:ext>
            </a:extLst>
          </p:cNvPr>
          <p:cNvSpPr/>
          <p:nvPr/>
        </p:nvSpPr>
        <p:spPr>
          <a:xfrm>
            <a:off x="3349775" y="5823429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Test1: PDAC vs Control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Test2: PDAC vs Other Cancer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Test3: PDAC vs Pancreatic Benign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Test4: PDAC (low CA19-9) vs Control (Pancreatic Benign + Normal)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831AF3-BD84-6E49-9174-A23ED11A476B}"/>
              </a:ext>
            </a:extLst>
          </p:cNvPr>
          <p:cNvSpPr txBox="1"/>
          <p:nvPr/>
        </p:nvSpPr>
        <p:spPr>
          <a:xfrm>
            <a:off x="9072332" y="280239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Data Structure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755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02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047198" y="3017480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Analysis Overview</a:t>
            </a:r>
          </a:p>
        </p:txBody>
      </p:sp>
    </p:spTree>
    <p:extLst>
      <p:ext uri="{BB962C8B-B14F-4D97-AF65-F5344CB8AC3E}">
        <p14:creationId xmlns:p14="http://schemas.microsoft.com/office/powerpoint/2010/main" val="227437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7E1C1B-B40D-4A5A-ADD1-D83FD499A27B}"/>
              </a:ext>
            </a:extLst>
          </p:cNvPr>
          <p:cNvSpPr txBox="1"/>
          <p:nvPr/>
        </p:nvSpPr>
        <p:spPr>
          <a:xfrm>
            <a:off x="9072332" y="280239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Analysis Overview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0F1C49-5AD4-C74A-991C-A057DC9EF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425" y="1303318"/>
            <a:ext cx="8597149" cy="477998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C0AB6D5-7DC0-7344-96DF-CCE1D459CAA8}"/>
              </a:ext>
            </a:extLst>
          </p:cNvPr>
          <p:cNvSpPr/>
          <p:nvPr/>
        </p:nvSpPr>
        <p:spPr>
          <a:xfrm>
            <a:off x="7376703" y="5224482"/>
            <a:ext cx="1583522" cy="330200"/>
          </a:xfrm>
          <a:prstGeom prst="rect">
            <a:avLst/>
          </a:prstGeom>
          <a:solidFill>
            <a:srgbClr val="FFB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n>
                <a:solidFill>
                  <a:srgbClr val="FFB295"/>
                </a:solidFill>
              </a:ln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3B4C4A-7737-E048-9987-6A99E2C28F23}"/>
              </a:ext>
            </a:extLst>
          </p:cNvPr>
          <p:cNvSpPr txBox="1"/>
          <p:nvPr/>
        </p:nvSpPr>
        <p:spPr>
          <a:xfrm>
            <a:off x="6868485" y="5191164"/>
            <a:ext cx="3113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Train/Test AUC/Sensitivity/Specificity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5181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CD38B48-E9B0-9F42-89B9-EC30E666CF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307"/>
          <a:stretch/>
        </p:blipFill>
        <p:spPr>
          <a:xfrm>
            <a:off x="1009665" y="1215241"/>
            <a:ext cx="4398373" cy="48898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BD73A77-8C07-FF4E-BD39-495FD7184A0E}"/>
              </a:ext>
            </a:extLst>
          </p:cNvPr>
          <p:cNvSpPr txBox="1"/>
          <p:nvPr/>
        </p:nvSpPr>
        <p:spPr>
          <a:xfrm>
            <a:off x="1435814" y="2211854"/>
            <a:ext cx="11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FF0000"/>
                </a:solidFill>
              </a:rPr>
              <a:t>Test 1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3DDA4C-EFFF-4C45-BE98-7E68D42C1985}"/>
              </a:ext>
            </a:extLst>
          </p:cNvPr>
          <p:cNvSpPr txBox="1"/>
          <p:nvPr/>
        </p:nvSpPr>
        <p:spPr>
          <a:xfrm>
            <a:off x="1435814" y="3956805"/>
            <a:ext cx="11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FF0000"/>
                </a:solidFill>
              </a:rPr>
              <a:t>Test 2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1A0737-04F7-914A-BB12-A91876FB997E}"/>
              </a:ext>
            </a:extLst>
          </p:cNvPr>
          <p:cNvSpPr txBox="1"/>
          <p:nvPr/>
        </p:nvSpPr>
        <p:spPr>
          <a:xfrm>
            <a:off x="1435814" y="4868551"/>
            <a:ext cx="11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FF0000"/>
                </a:solidFill>
              </a:rPr>
              <a:t>Test 3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68D732-1EA1-114F-98FF-62995EDA3A2A}"/>
              </a:ext>
            </a:extLst>
          </p:cNvPr>
          <p:cNvSpPr txBox="1"/>
          <p:nvPr/>
        </p:nvSpPr>
        <p:spPr>
          <a:xfrm>
            <a:off x="1435814" y="5644854"/>
            <a:ext cx="11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FF0000"/>
                </a:solidFill>
              </a:rPr>
              <a:t>Test 4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5A7892D-6F3D-E948-BD6B-F071023CDC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05" r="38081" b="93466"/>
          <a:stretch/>
        </p:blipFill>
        <p:spPr>
          <a:xfrm>
            <a:off x="1071602" y="3520589"/>
            <a:ext cx="4414457" cy="8941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49A7D07-F233-E341-9680-5B8FE9DF19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860" t="6720" r="15406" b="90010"/>
          <a:stretch/>
        </p:blipFill>
        <p:spPr>
          <a:xfrm>
            <a:off x="4184308" y="1529724"/>
            <a:ext cx="1411862" cy="16101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2D4B05C-F613-F946-AA5A-FAD38CEF60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05" r="38081" b="93466"/>
          <a:stretch/>
        </p:blipFill>
        <p:spPr>
          <a:xfrm>
            <a:off x="1015484" y="2659068"/>
            <a:ext cx="4414457" cy="8941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C30FC94-3D7C-3F4F-8B99-6CF5689536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05" r="38081" b="93466"/>
          <a:stretch/>
        </p:blipFill>
        <p:spPr>
          <a:xfrm>
            <a:off x="1039557" y="4425315"/>
            <a:ext cx="4414457" cy="8941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2808F4B-B72F-EF4C-9024-7D2CD86F34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05" r="38081" b="93466"/>
          <a:stretch/>
        </p:blipFill>
        <p:spPr>
          <a:xfrm>
            <a:off x="1039557" y="5299341"/>
            <a:ext cx="4414457" cy="8941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A812654-498F-294A-AD95-1D0A302F06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05" r="38081" b="93466"/>
          <a:stretch/>
        </p:blipFill>
        <p:spPr>
          <a:xfrm>
            <a:off x="1039557" y="6075644"/>
            <a:ext cx="4414457" cy="8941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D24B2CF-9A20-4440-BE9C-74073A18EA05}"/>
              </a:ext>
            </a:extLst>
          </p:cNvPr>
          <p:cNvSpPr/>
          <p:nvPr/>
        </p:nvSpPr>
        <p:spPr>
          <a:xfrm>
            <a:off x="5880163" y="2521388"/>
            <a:ext cx="5934181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The sensitivity and specificity 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</a:t>
            </a:r>
            <a:r>
              <a:rPr lang="en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cutoff value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는 </a:t>
            </a:r>
            <a:r>
              <a:rPr lang="en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training set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에서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specificity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0.9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 되게 하는 값으로 고정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(</a:t>
            </a:r>
            <a:r>
              <a:rPr lang="en-US" altLang="ko-KR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Oncotarget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" altLang="ko-Kore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-US" altLang="ko-Kore-KR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Oncotarget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에선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DeLong’s test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AUC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계산</a:t>
            </a: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본 분석에서는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python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에서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Empirical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AUC</a:t>
            </a:r>
            <a:r>
              <a:rPr lang="ko-KR" alt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구해주는 </a:t>
            </a: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</a:t>
            </a:r>
            <a:r>
              <a:rPr lang="en" altLang="ko-Kore-KR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sklear</a:t>
            </a:r>
            <a:r>
              <a:rPr lang="en-US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n package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method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사용</a:t>
            </a:r>
            <a:endParaRPr lang="en" altLang="ko-Kore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698B98-59E8-FE41-A45A-DD72A4594EC1}"/>
              </a:ext>
            </a:extLst>
          </p:cNvPr>
          <p:cNvSpPr txBox="1"/>
          <p:nvPr/>
        </p:nvSpPr>
        <p:spPr>
          <a:xfrm>
            <a:off x="9072332" y="280239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Analysis Overview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833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2501</TotalTime>
  <Words>1341</Words>
  <Application>Microsoft Macintosh PowerPoint</Application>
  <PresentationFormat>와이드스크린</PresentationFormat>
  <Paragraphs>487</Paragraphs>
  <Slides>18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9" baseType="lpstr">
      <vt:lpstr>-윤고딕330</vt:lpstr>
      <vt:lpstr>-윤고딕340</vt:lpstr>
      <vt:lpstr>-윤고딕350</vt:lpstr>
      <vt:lpstr>12롯데마트드림Medium</vt:lpstr>
      <vt:lpstr>Apple SD Gothic Neo</vt:lpstr>
      <vt:lpstr>Apple SD Gothic Neo Medium</vt:lpstr>
      <vt:lpstr>맑은 고딕</vt:lpstr>
      <vt:lpstr>Arial</vt:lpstr>
      <vt:lpstr>Cambria Math</vt:lpstr>
      <vt:lpstr>Helvetica Neue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정인</dc:creator>
  <cp:lastModifiedBy>Microsoft Office User</cp:lastModifiedBy>
  <cp:revision>16</cp:revision>
  <dcterms:created xsi:type="dcterms:W3CDTF">2021-07-25T23:13:45Z</dcterms:created>
  <dcterms:modified xsi:type="dcterms:W3CDTF">2021-09-13T03:08:13Z</dcterms:modified>
</cp:coreProperties>
</file>